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648" r:id="rId1"/>
  </p:sldMasterIdLst>
  <p:notesMasterIdLst>
    <p:notesMasterId r:id="rId11"/>
  </p:notesMasterIdLst>
  <p:sldIdLst>
    <p:sldId id="265" r:id="rId2"/>
    <p:sldId id="261" r:id="rId3"/>
    <p:sldId id="269" r:id="rId4"/>
    <p:sldId id="270" r:id="rId5"/>
    <p:sldId id="272" r:id="rId6"/>
    <p:sldId id="271" r:id="rId7"/>
    <p:sldId id="264" r:id="rId8"/>
    <p:sldId id="274" r:id="rId9"/>
    <p:sldId id="273" r:id="rId10"/>
  </p:sldIdLst>
  <p:sldSz cx="13004800" cy="9753600"/>
  <p:notesSz cx="6858000" cy="9144000"/>
  <p:defaultTextStyle>
    <a:defPPr>
      <a:defRPr lang="en-US"/>
    </a:defPPr>
    <a:lvl1pPr algn="ctr" defTabSz="584200" rtl="0" fontAlgn="base" hangingPunct="0">
      <a:spcBef>
        <a:spcPct val="0"/>
      </a:spcBef>
      <a:spcAft>
        <a:spcPct val="0"/>
      </a:spcAft>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1pPr>
    <a:lvl2pPr marL="457200" algn="ctr" defTabSz="584200" rtl="0" fontAlgn="base" hangingPunct="0">
      <a:spcBef>
        <a:spcPct val="0"/>
      </a:spcBef>
      <a:spcAft>
        <a:spcPct val="0"/>
      </a:spcAft>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2pPr>
    <a:lvl3pPr marL="508000" indent="406400" algn="ctr" defTabSz="584200" rtl="0" fontAlgn="base" hangingPunct="0">
      <a:spcBef>
        <a:spcPct val="0"/>
      </a:spcBef>
      <a:spcAft>
        <a:spcPct val="0"/>
      </a:spcAft>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3pPr>
    <a:lvl4pPr marL="1016000" indent="355600" algn="ctr" defTabSz="584200" rtl="0" fontAlgn="base" hangingPunct="0">
      <a:spcBef>
        <a:spcPct val="0"/>
      </a:spcBef>
      <a:spcAft>
        <a:spcPct val="0"/>
      </a:spcAft>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4pPr>
    <a:lvl5pPr marL="1524000" indent="304800" algn="ctr" defTabSz="584200" rtl="0" fontAlgn="base" hangingPunct="0">
      <a:spcBef>
        <a:spcPct val="0"/>
      </a:spcBef>
      <a:spcAft>
        <a:spcPct val="0"/>
      </a:spcAft>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5pPr>
    <a:lvl6pPr marL="2286000" algn="l" defTabSz="914400" rtl="0" eaLnBrk="1" latinLnBrk="0" hangingPunct="1">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6pPr>
    <a:lvl7pPr marL="2743200" algn="l" defTabSz="914400" rtl="0" eaLnBrk="1" latinLnBrk="0" hangingPunct="1">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7pPr>
    <a:lvl8pPr marL="3200400" algn="l" defTabSz="914400" rtl="0" eaLnBrk="1" latinLnBrk="0" hangingPunct="1">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8pPr>
    <a:lvl9pPr marL="3657600" algn="l" defTabSz="914400" rtl="0" eaLnBrk="1" latinLnBrk="0" hangingPunct="1">
      <a:defRPr sz="3600" kern="12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1474" y="58"/>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aron Stock" userId="S::a.stock@bathspa.ac.uk::45e500a7-8275-449b-b661-85c8ce94fa41" providerId="AD" clId="Web-{7814E14D-90F4-0EB6-20EF-43D3B56945FE}"/>
    <pc:docChg chg="mod">
      <pc:chgData name="Aaron Stock" userId="S::a.stock@bathspa.ac.uk::45e500a7-8275-449b-b661-85c8ce94fa41" providerId="AD" clId="Web-{7814E14D-90F4-0EB6-20EF-43D3B56945FE}" dt="2024-11-08T15:03:26.010"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5E12969D-7BF2-4B8D-A046-A4117FD6D76A}"/>
              </a:ext>
            </a:extLst>
          </p:cNvPr>
          <p:cNvSpPr>
            <a:spLocks noGrp="1" noRot="1" noChangeAspect="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sp>
      <p:sp>
        <p:nvSpPr>
          <p:cNvPr id="2050" name="Rectangle 2">
            <a:extLst>
              <a:ext uri="{FF2B5EF4-FFF2-40B4-BE49-F238E27FC236}">
                <a16:creationId xmlns:a16="http://schemas.microsoft.com/office/drawing/2014/main" id="{6C41619C-CFA4-4935-87DB-A35CE6494C58}"/>
              </a:ext>
            </a:extLst>
          </p:cNvPr>
          <p:cNvSpPr>
            <a:spLocks noGrp="1"/>
          </p:cNvSpPr>
          <p:nvPr>
            <p:ph type="body" sz="quarter" idx="3"/>
          </p:nvPr>
        </p:nvSpPr>
        <p:spPr bwMode="auto">
          <a:xfrm>
            <a:off x="914400" y="4343400"/>
            <a:ext cx="5029200" cy="4114800"/>
          </a:xfrm>
          <a:prstGeom prst="rect">
            <a:avLst/>
          </a:prstGeom>
          <a:noFill/>
          <a:ln w="12700" cap="rnd" cmpd="sng">
            <a:no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noProof="0">
                <a:sym typeface="Noteworthy Bold" charset="0"/>
              </a:rPr>
              <a:t>Click to edit Master text styles</a:t>
            </a:r>
          </a:p>
          <a:p>
            <a:pPr lvl="1"/>
            <a:r>
              <a:rPr lang="en-US" noProof="0">
                <a:sym typeface="Noteworthy Bold" charset="0"/>
              </a:rPr>
              <a:t>Second level</a:t>
            </a:r>
          </a:p>
          <a:p>
            <a:pPr lvl="2"/>
            <a:r>
              <a:rPr lang="en-US" noProof="0">
                <a:sym typeface="Noteworthy Bold" charset="0"/>
              </a:rPr>
              <a:t>Third level</a:t>
            </a:r>
          </a:p>
          <a:p>
            <a:pPr lvl="3"/>
            <a:r>
              <a:rPr lang="en-US" noProof="0">
                <a:sym typeface="Noteworthy Bold" charset="0"/>
              </a:rPr>
              <a:t>Fourth level</a:t>
            </a:r>
          </a:p>
          <a:p>
            <a:pPr lvl="4"/>
            <a:r>
              <a:rPr lang="en-US" noProof="0">
                <a:sym typeface="Noteworthy Bold" charset="0"/>
              </a:rPr>
              <a:t>Fifth level</a:t>
            </a: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1pPr>
    <a:lvl2pPr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2pPr>
    <a:lvl3pPr marL="5080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3pPr>
    <a:lvl4pPr marL="10160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4pPr>
    <a:lvl5pPr marL="15240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509104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1105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61526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8365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3423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6707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619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2310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Papyrus" pitchFamily="66"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18497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295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91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9183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3371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D0BF97E3-80C7-48FD-92AA-9516235B30EE}"/>
              </a:ext>
            </a:extLst>
          </p:cNvPr>
          <p:cNvSpPr>
            <a:spLocks noGrp="1"/>
          </p:cNvSpPr>
          <p:nvPr>
            <p:ph type="title"/>
          </p:nvPr>
        </p:nvSpPr>
        <p:spPr bwMode="auto">
          <a:xfrm>
            <a:off x="1270000" y="7315200"/>
            <a:ext cx="104648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Papyrus" panose="03070502060502030205" pitchFamily="66" charset="0"/>
              </a:rPr>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84200" rtl="0" eaLnBrk="0" fontAlgn="base" hangingPunct="0">
        <a:spcBef>
          <a:spcPct val="0"/>
        </a:spcBef>
        <a:spcAft>
          <a:spcPct val="0"/>
        </a:spcAft>
        <a:defRPr sz="7200">
          <a:solidFill>
            <a:srgbClr val="2F1A14"/>
          </a:solidFill>
          <a:latin typeface="+mj-lt"/>
          <a:ea typeface="+mj-ea"/>
          <a:cs typeface="+mj-cs"/>
          <a:sym typeface="Papyrus" panose="03070502060502030205" pitchFamily="66" charset="0"/>
        </a:defRPr>
      </a:lvl1pPr>
      <a:lvl2pPr algn="ctr" defTabSz="584200" rtl="0" eaLnBrk="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anose="03070502060502030205" pitchFamily="66" charset="0"/>
        </a:defRPr>
      </a:lvl2pPr>
      <a:lvl3pPr algn="ctr" defTabSz="584200" rtl="0" eaLnBrk="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anose="03070502060502030205" pitchFamily="66" charset="0"/>
        </a:defRPr>
      </a:lvl3pPr>
      <a:lvl4pPr algn="ctr" defTabSz="584200" rtl="0" eaLnBrk="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anose="03070502060502030205" pitchFamily="66" charset="0"/>
        </a:defRPr>
      </a:lvl4pPr>
      <a:lvl5pPr algn="ctr" defTabSz="584200" rtl="0" eaLnBrk="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anose="03070502060502030205" pitchFamily="66" charset="0"/>
        </a:defRPr>
      </a:lvl5pPr>
      <a:lvl6pPr marL="457200" algn="ctr" defTabSz="584200" rtl="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itchFamily="66" charset="0"/>
        </a:defRPr>
      </a:lvl6pPr>
      <a:lvl7pPr marL="914400" algn="ctr" defTabSz="584200" rtl="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itchFamily="66" charset="0"/>
        </a:defRPr>
      </a:lvl7pPr>
      <a:lvl8pPr marL="1371600" algn="ctr" defTabSz="584200" rtl="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itchFamily="66" charset="0"/>
        </a:defRPr>
      </a:lvl8pPr>
      <a:lvl9pPr marL="1828800" algn="ctr" defTabSz="584200" rtl="0" fontAlgn="base" hangingPunct="0">
        <a:spcBef>
          <a:spcPct val="0"/>
        </a:spcBef>
        <a:spcAft>
          <a:spcPct val="0"/>
        </a:spcAft>
        <a:defRPr sz="7200">
          <a:solidFill>
            <a:srgbClr val="2F1A14"/>
          </a:solidFill>
          <a:latin typeface="Papyrus" pitchFamily="66" charset="0"/>
          <a:ea typeface="Papyrus" pitchFamily="66" charset="0"/>
          <a:cs typeface="Papyrus" pitchFamily="66" charset="0"/>
          <a:sym typeface="Papyrus" pitchFamily="66" charset="0"/>
        </a:defRPr>
      </a:lvl9pPr>
    </p:titleStyle>
    <p:bodyStyle>
      <a:lvl1pPr marL="342900" indent="-342900" algn="l" defTabSz="584200" rtl="0" eaLnBrk="0" fontAlgn="base" hangingPunct="0">
        <a:spcBef>
          <a:spcPts val="4200"/>
        </a:spcBef>
        <a:spcAft>
          <a:spcPct val="0"/>
        </a:spcAft>
        <a:defRPr sz="3800">
          <a:solidFill>
            <a:srgbClr val="2F1A14"/>
          </a:solidFill>
          <a:latin typeface="+mn-lt"/>
          <a:ea typeface="+mn-ea"/>
          <a:cs typeface="+mn-cs"/>
          <a:sym typeface="Papyrus" panose="03070502060502030205" pitchFamily="66" charset="0"/>
        </a:defRPr>
      </a:lvl1pPr>
      <a:lvl2pPr marL="742950" indent="-285750" algn="l" defTabSz="584200" rtl="0" eaLnBrk="0" fontAlgn="base" hangingPunct="0">
        <a:spcBef>
          <a:spcPts val="4200"/>
        </a:spcBef>
        <a:spcAft>
          <a:spcPct val="0"/>
        </a:spcAft>
        <a:defRPr sz="3800">
          <a:solidFill>
            <a:srgbClr val="2F1A14"/>
          </a:solidFill>
          <a:latin typeface="+mn-lt"/>
          <a:ea typeface="+mn-ea"/>
          <a:cs typeface="+mn-cs"/>
          <a:sym typeface="Papyrus" panose="03070502060502030205" pitchFamily="66" charset="0"/>
        </a:defRPr>
      </a:lvl2pPr>
      <a:lvl3pPr marL="508000" indent="406400" algn="l" defTabSz="584200" rtl="0" eaLnBrk="0" fontAlgn="base" hangingPunct="0">
        <a:spcBef>
          <a:spcPts val="4200"/>
        </a:spcBef>
        <a:spcAft>
          <a:spcPct val="0"/>
        </a:spcAft>
        <a:defRPr sz="3800">
          <a:solidFill>
            <a:srgbClr val="2F1A14"/>
          </a:solidFill>
          <a:latin typeface="+mn-lt"/>
          <a:ea typeface="+mn-ea"/>
          <a:cs typeface="+mn-cs"/>
          <a:sym typeface="Papyrus" panose="03070502060502030205" pitchFamily="66" charset="0"/>
        </a:defRPr>
      </a:lvl3pPr>
      <a:lvl4pPr marL="1016000" indent="355600" algn="l" defTabSz="584200" rtl="0" eaLnBrk="0" fontAlgn="base" hangingPunct="0">
        <a:spcBef>
          <a:spcPts val="4200"/>
        </a:spcBef>
        <a:spcAft>
          <a:spcPct val="0"/>
        </a:spcAft>
        <a:defRPr sz="3800">
          <a:solidFill>
            <a:srgbClr val="2F1A14"/>
          </a:solidFill>
          <a:latin typeface="+mn-lt"/>
          <a:ea typeface="+mn-ea"/>
          <a:cs typeface="+mn-cs"/>
          <a:sym typeface="Papyrus" panose="03070502060502030205" pitchFamily="66" charset="0"/>
        </a:defRPr>
      </a:lvl4pPr>
      <a:lvl5pPr marL="1524000" indent="304800" algn="l" defTabSz="584200" rtl="0" eaLnBrk="0" fontAlgn="base" hangingPunct="0">
        <a:spcBef>
          <a:spcPts val="4200"/>
        </a:spcBef>
        <a:spcAft>
          <a:spcPct val="0"/>
        </a:spcAft>
        <a:defRPr sz="3800">
          <a:solidFill>
            <a:srgbClr val="2F1A14"/>
          </a:solidFill>
          <a:latin typeface="+mn-lt"/>
          <a:ea typeface="+mn-ea"/>
          <a:cs typeface="+mn-cs"/>
          <a:sym typeface="Papyrus" panose="03070502060502030205" pitchFamily="66" charset="0"/>
        </a:defRPr>
      </a:lvl5pPr>
      <a:lvl6pPr marL="1981200" algn="l" defTabSz="584200" rtl="0" fontAlgn="base" hangingPunct="0">
        <a:spcBef>
          <a:spcPts val="4200"/>
        </a:spcBef>
        <a:spcAft>
          <a:spcPct val="0"/>
        </a:spcAft>
        <a:defRPr sz="3800">
          <a:solidFill>
            <a:srgbClr val="2F1A14"/>
          </a:solidFill>
          <a:latin typeface="+mn-lt"/>
          <a:ea typeface="+mn-ea"/>
          <a:cs typeface="+mn-cs"/>
          <a:sym typeface="Papyrus" pitchFamily="66" charset="0"/>
        </a:defRPr>
      </a:lvl6pPr>
      <a:lvl7pPr marL="2438400" algn="l" defTabSz="584200" rtl="0" fontAlgn="base" hangingPunct="0">
        <a:spcBef>
          <a:spcPts val="4200"/>
        </a:spcBef>
        <a:spcAft>
          <a:spcPct val="0"/>
        </a:spcAft>
        <a:defRPr sz="3800">
          <a:solidFill>
            <a:srgbClr val="2F1A14"/>
          </a:solidFill>
          <a:latin typeface="+mn-lt"/>
          <a:ea typeface="+mn-ea"/>
          <a:cs typeface="+mn-cs"/>
          <a:sym typeface="Papyrus" pitchFamily="66" charset="0"/>
        </a:defRPr>
      </a:lvl7pPr>
      <a:lvl8pPr marL="2895600" algn="l" defTabSz="584200" rtl="0" fontAlgn="base" hangingPunct="0">
        <a:spcBef>
          <a:spcPts val="4200"/>
        </a:spcBef>
        <a:spcAft>
          <a:spcPct val="0"/>
        </a:spcAft>
        <a:defRPr sz="3800">
          <a:solidFill>
            <a:srgbClr val="2F1A14"/>
          </a:solidFill>
          <a:latin typeface="+mn-lt"/>
          <a:ea typeface="+mn-ea"/>
          <a:cs typeface="+mn-cs"/>
          <a:sym typeface="Papyrus" pitchFamily="66" charset="0"/>
        </a:defRPr>
      </a:lvl8pPr>
      <a:lvl9pPr marL="3352800" algn="l" defTabSz="584200" rtl="0" fontAlgn="base" hangingPunct="0">
        <a:spcBef>
          <a:spcPts val="4200"/>
        </a:spcBef>
        <a:spcAft>
          <a:spcPct val="0"/>
        </a:spcAft>
        <a:defRPr sz="3800">
          <a:solidFill>
            <a:srgbClr val="2F1A14"/>
          </a:solidFill>
          <a:latin typeface="+mn-lt"/>
          <a:ea typeface="+mn-ea"/>
          <a:cs typeface="+mn-cs"/>
          <a:sym typeface="Papyrus" pitchFamily="66"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x.com/womensart1/status/1141952704165699589"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teaglefoundation.org/Call-for-Proposals/RFPs/Cornerstone-Learning-for-Living" TargetMode="External"/><Relationship Id="rId2" Type="http://schemas.openxmlformats.org/officeDocument/2006/relationships/hyperlink" Target="http://www.teaglefoundation.org/How-We-Grant/Grants-Database"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3AA23E-5F0D-4868-ADDB-5B5FF9FE51BF}"/>
              </a:ext>
            </a:extLst>
          </p:cNvPr>
          <p:cNvSpPr/>
          <p:nvPr/>
        </p:nvSpPr>
        <p:spPr>
          <a:xfrm>
            <a:off x="2539999" y="685800"/>
            <a:ext cx="8182368" cy="1754326"/>
          </a:xfrm>
          <a:prstGeom prst="rect">
            <a:avLst/>
          </a:prstGeom>
        </p:spPr>
        <p:txBody>
          <a:bodyPr wrap="none">
            <a:spAutoFit/>
          </a:bodyPr>
          <a:lstStyle/>
          <a:p>
            <a:pPr eaLnBrk="1"/>
            <a:r>
              <a:rPr lang="en-US" altLang="en-US" sz="5400" dirty="0">
                <a:latin typeface="Century" panose="02040604050505020304" pitchFamily="18" charset="0"/>
                <a:cs typeface="Courier New" panose="02070309020205020404" pitchFamily="49" charset="0"/>
                <a:sym typeface="Courier New" panose="02070309020205020404" pitchFamily="49" charset="0"/>
              </a:rPr>
              <a:t>Personal Transformation</a:t>
            </a:r>
          </a:p>
          <a:p>
            <a:pPr eaLnBrk="1"/>
            <a:r>
              <a:rPr lang="en-US" altLang="en-US" sz="5400" dirty="0">
                <a:latin typeface="Century" panose="02040604050505020304" pitchFamily="18" charset="0"/>
                <a:cs typeface="Courier New" panose="02070309020205020404" pitchFamily="49" charset="0"/>
                <a:sym typeface="Courier New" panose="02070309020205020404" pitchFamily="49" charset="0"/>
              </a:rPr>
              <a:t>for a World in Crisis</a:t>
            </a:r>
            <a:endParaRPr lang="en-US" altLang="en-US" sz="5400" dirty="0">
              <a:latin typeface="Century" panose="02040604050505020304" pitchFamily="18" charset="0"/>
            </a:endParaRPr>
          </a:p>
        </p:txBody>
      </p:sp>
      <p:sp>
        <p:nvSpPr>
          <p:cNvPr id="2" name="Rectangle 1">
            <a:extLst>
              <a:ext uri="{FF2B5EF4-FFF2-40B4-BE49-F238E27FC236}">
                <a16:creationId xmlns:a16="http://schemas.microsoft.com/office/drawing/2014/main" id="{59B66CA8-A269-4786-95DF-C259A8C00C6A}"/>
              </a:ext>
            </a:extLst>
          </p:cNvPr>
          <p:cNvSpPr/>
          <p:nvPr/>
        </p:nvSpPr>
        <p:spPr>
          <a:xfrm>
            <a:off x="6631182" y="8329136"/>
            <a:ext cx="5943600" cy="738664"/>
          </a:xfrm>
          <a:prstGeom prst="rect">
            <a:avLst/>
          </a:prstGeom>
        </p:spPr>
        <p:txBody>
          <a:bodyPr wrap="square">
            <a:spAutoFit/>
          </a:bodyPr>
          <a:lstStyle/>
          <a:p>
            <a:pPr algn="l" eaLnBrk="1"/>
            <a:endParaRPr lang="en-US" altLang="en-US" sz="1800" dirty="0">
              <a:latin typeface="Century" panose="02040604050505020304" pitchFamily="18" charset="0"/>
              <a:cs typeface="Courier New" panose="02070309020205020404" pitchFamily="49" charset="0"/>
              <a:sym typeface="Courier New" panose="02070309020205020404" pitchFamily="49" charset="0"/>
            </a:endParaRPr>
          </a:p>
          <a:p>
            <a:pPr algn="l" eaLnBrk="1"/>
            <a:r>
              <a:rPr lang="en-US" altLang="en-US" sz="2400" dirty="0">
                <a:latin typeface="Century" panose="02040604050505020304" pitchFamily="18" charset="0"/>
                <a:cs typeface="Courier New" panose="02070309020205020404" pitchFamily="49" charset="0"/>
                <a:sym typeface="Courier New" panose="02070309020205020404" pitchFamily="49" charset="0"/>
              </a:rPr>
              <a:t>—credit: Marie Powell’s </a:t>
            </a:r>
            <a:r>
              <a:rPr lang="en-US" altLang="en-US" sz="2400" dirty="0">
                <a:latin typeface="Century" panose="02040604050505020304" pitchFamily="18" charset="0"/>
                <a:cs typeface="Courier New" panose="02070309020205020404" pitchFamily="49" charset="0"/>
                <a:sym typeface="Courier New" panose="02070309020205020404" pitchFamily="49" charset="0"/>
                <a:hlinkClick r:id="rId2"/>
              </a:rPr>
              <a:t>“Sun Compass” </a:t>
            </a:r>
            <a:endParaRPr lang="en-US" altLang="en-US" sz="2400" dirty="0">
              <a:latin typeface="Century" panose="02040604050505020304" pitchFamily="18" charset="0"/>
            </a:endParaRPr>
          </a:p>
        </p:txBody>
      </p:sp>
      <p:pic>
        <p:nvPicPr>
          <p:cNvPr id="5" name="Picture 4">
            <a:extLst>
              <a:ext uri="{FF2B5EF4-FFF2-40B4-BE49-F238E27FC236}">
                <a16:creationId xmlns:a16="http://schemas.microsoft.com/office/drawing/2014/main" id="{A22A326E-6C91-4F96-8F35-321AC08C1B8E}"/>
              </a:ext>
            </a:extLst>
          </p:cNvPr>
          <p:cNvPicPr>
            <a:picLocks noChangeAspect="1"/>
          </p:cNvPicPr>
          <p:nvPr/>
        </p:nvPicPr>
        <p:blipFill rotWithShape="1">
          <a:blip r:embed="rId3">
            <a:extLst>
              <a:ext uri="{28A0092B-C50C-407E-A947-70E740481C1C}">
                <a14:useLocalDpi xmlns:a14="http://schemas.microsoft.com/office/drawing/2010/main" val="0"/>
              </a:ext>
            </a:extLst>
          </a:blip>
          <a:srcRect l="1361" b="14395"/>
          <a:stretch/>
        </p:blipFill>
        <p:spPr>
          <a:xfrm>
            <a:off x="2358133" y="2663110"/>
            <a:ext cx="8546099" cy="5562599"/>
          </a:xfrm>
          <a:prstGeom prst="rect">
            <a:avLst/>
          </a:prstGeom>
          <a:ln>
            <a:solidFill>
              <a:schemeClr val="tx1"/>
            </a:solidFill>
          </a:ln>
        </p:spPr>
      </p:pic>
    </p:spTree>
    <p:extLst>
      <p:ext uri="{BB962C8B-B14F-4D97-AF65-F5344CB8AC3E}">
        <p14:creationId xmlns:p14="http://schemas.microsoft.com/office/powerpoint/2010/main" val="1324611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E9E698EC-04BB-4497-8675-BE03618C6E7F}"/>
              </a:ext>
            </a:extLst>
          </p:cNvPr>
          <p:cNvSpPr>
            <a:spLocks/>
          </p:cNvSpPr>
          <p:nvPr/>
        </p:nvSpPr>
        <p:spPr bwMode="auto">
          <a:xfrm>
            <a:off x="1270000" y="7999413"/>
            <a:ext cx="1046480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50800" tIns="50800" rIns="50800" bIns="50800" anchor="ctr"/>
          <a:lstStyle>
            <a:lvl1pPr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1pPr>
            <a:lvl2pPr marL="742950" indent="-28575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2pPr>
            <a:lvl3pPr marL="11430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3pPr>
            <a:lvl4pPr marL="16002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4pPr>
            <a:lvl5pPr marL="20574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5pPr>
            <a:lvl6pPr marL="25146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6pPr>
            <a:lvl7pPr marL="29718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7pPr>
            <a:lvl8pPr marL="34290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8pPr>
            <a:lvl9pPr marL="38862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9pPr>
          </a:lstStyle>
          <a:p>
            <a:pPr algn="l" eaLnBrk="1">
              <a:spcBef>
                <a:spcPts val="3200"/>
              </a:spcBef>
            </a:pPr>
            <a:endParaRPr lang="en-US" altLang="en-US" sz="2800" dirty="0"/>
          </a:p>
        </p:txBody>
      </p:sp>
      <p:sp>
        <p:nvSpPr>
          <p:cNvPr id="2" name="Rectangle 1">
            <a:extLst>
              <a:ext uri="{FF2B5EF4-FFF2-40B4-BE49-F238E27FC236}">
                <a16:creationId xmlns:a16="http://schemas.microsoft.com/office/drawing/2014/main" id="{1DAC555A-9CE0-42FB-8B55-037145C8C5D3}"/>
              </a:ext>
            </a:extLst>
          </p:cNvPr>
          <p:cNvSpPr/>
          <p:nvPr/>
        </p:nvSpPr>
        <p:spPr>
          <a:xfrm>
            <a:off x="1434410" y="6028592"/>
            <a:ext cx="7629525" cy="1077218"/>
          </a:xfrm>
          <a:prstGeom prst="rect">
            <a:avLst/>
          </a:prstGeom>
        </p:spPr>
        <p:txBody>
          <a:bodyPr wrap="square">
            <a:spAutoFit/>
          </a:bodyPr>
          <a:lstStyle/>
          <a:p>
            <a:pPr marL="914400" marR="0" algn="l">
              <a:spcBef>
                <a:spcPts val="0"/>
              </a:spcBef>
              <a:spcAft>
                <a:spcPts val="0"/>
              </a:spcAft>
            </a:pPr>
            <a:endParaRPr lang="en-US" sz="3200" dirty="0">
              <a:latin typeface="Century" panose="02040604050505020304" pitchFamily="18" charset="0"/>
              <a:ea typeface="Times New Roman" panose="02020603050405020304" pitchFamily="18" charset="0"/>
            </a:endParaRPr>
          </a:p>
          <a:p>
            <a:pPr marL="914400" marR="0" algn="l">
              <a:spcBef>
                <a:spcPts val="0"/>
              </a:spcBef>
              <a:spcAft>
                <a:spcPts val="0"/>
              </a:spcAft>
            </a:pPr>
            <a:endParaRPr lang="en-US" sz="3200" dirty="0">
              <a:latin typeface="Century" panose="020406040505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632E7FD2-3203-4CBC-B950-E3E8407B288B}"/>
              </a:ext>
            </a:extLst>
          </p:cNvPr>
          <p:cNvSpPr txBox="1"/>
          <p:nvPr/>
        </p:nvSpPr>
        <p:spPr>
          <a:xfrm>
            <a:off x="9451694" y="8804576"/>
            <a:ext cx="2935419" cy="1015663"/>
          </a:xfrm>
          <a:prstGeom prst="rect">
            <a:avLst/>
          </a:prstGeom>
          <a:noFill/>
        </p:spPr>
        <p:txBody>
          <a:bodyPr wrap="none" rtlCol="0">
            <a:spAutoFit/>
          </a:bodyPr>
          <a:lstStyle/>
          <a:p>
            <a:r>
              <a:rPr lang="en-US" sz="2400" dirty="0">
                <a:latin typeface="Century" panose="02040604050505020304" pitchFamily="18" charset="0"/>
              </a:rPr>
              <a:t>—</a:t>
            </a:r>
            <a:r>
              <a:rPr lang="en-US" sz="2400" dirty="0">
                <a:latin typeface="Century" panose="02040604050505020304" pitchFamily="18" charset="0"/>
                <a:cs typeface="Courier New" panose="02070309020205020404" pitchFamily="49" charset="0"/>
                <a:sym typeface="Courier New" panose="02070309020205020404" pitchFamily="49" charset="0"/>
              </a:rPr>
              <a:t>credit: DALL-E 3</a:t>
            </a:r>
            <a:endParaRPr lang="en-US" sz="2400" dirty="0">
              <a:latin typeface="Century" panose="02040604050505020304" pitchFamily="18" charset="0"/>
              <a:ea typeface="Times New Roman" panose="02020603050405020304" pitchFamily="18" charset="0"/>
            </a:endParaRPr>
          </a:p>
          <a:p>
            <a:endParaRPr lang="en-US" dirty="0"/>
          </a:p>
        </p:txBody>
      </p:sp>
      <p:pic>
        <p:nvPicPr>
          <p:cNvPr id="1026" name="Picture 2" descr="plato and aristotle in raphael's school of athens, but in anime style">
            <a:extLst>
              <a:ext uri="{FF2B5EF4-FFF2-40B4-BE49-F238E27FC236}">
                <a16:creationId xmlns:a16="http://schemas.microsoft.com/office/drawing/2014/main" id="{1C224F29-3A18-4229-A6CF-2950DDF8C1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4624" y="949024"/>
            <a:ext cx="7855552" cy="78555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62037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7D42-6DDE-47E4-BC87-64046C13D860}"/>
              </a:ext>
            </a:extLst>
          </p:cNvPr>
          <p:cNvSpPr>
            <a:spLocks noGrp="1"/>
          </p:cNvSpPr>
          <p:nvPr>
            <p:ph type="title"/>
          </p:nvPr>
        </p:nvSpPr>
        <p:spPr>
          <a:xfrm>
            <a:off x="1270000" y="882775"/>
            <a:ext cx="10464800" cy="2032000"/>
          </a:xfrm>
        </p:spPr>
        <p:txBody>
          <a:bodyPr/>
          <a:lstStyle/>
          <a:p>
            <a:r>
              <a:rPr lang="en-US" sz="5400" dirty="0">
                <a:latin typeface="Century" panose="02040604050505020304" pitchFamily="18" charset="0"/>
              </a:rPr>
              <a:t>On “Personal Transformation”</a:t>
            </a:r>
            <a:br>
              <a:rPr lang="en-US" sz="5400" dirty="0">
                <a:latin typeface="Century" panose="02040604050505020304" pitchFamily="18" charset="0"/>
              </a:rPr>
            </a:br>
            <a:endParaRPr lang="en-US" sz="5400" dirty="0">
              <a:latin typeface="Century" panose="02040604050505020304" pitchFamily="18" charset="0"/>
            </a:endParaRPr>
          </a:p>
        </p:txBody>
      </p:sp>
      <p:pic>
        <p:nvPicPr>
          <p:cNvPr id="1026" name="Picture 2" descr="https://m.media-amazon.com/images/I/41SDn0-98PL._AC_UF1000,1000_QL80_.jpg">
            <a:extLst>
              <a:ext uri="{FF2B5EF4-FFF2-40B4-BE49-F238E27FC236}">
                <a16:creationId xmlns:a16="http://schemas.microsoft.com/office/drawing/2014/main" id="{060A7B43-20A6-421C-AC04-B1206C762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3360" y="2400300"/>
            <a:ext cx="3090672" cy="4953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D233515-FA78-47BC-A1B7-E4833A97FB26}"/>
              </a:ext>
            </a:extLst>
          </p:cNvPr>
          <p:cNvSpPr/>
          <p:nvPr/>
        </p:nvSpPr>
        <p:spPr>
          <a:xfrm>
            <a:off x="57978" y="2315184"/>
            <a:ext cx="8593328" cy="6555641"/>
          </a:xfrm>
          <a:prstGeom prst="rect">
            <a:avLst/>
          </a:prstGeom>
        </p:spPr>
        <p:txBody>
          <a:bodyPr wrap="square">
            <a:spAutoFit/>
          </a:bodyPr>
          <a:lstStyle/>
          <a:p>
            <a:pPr marL="914400" marR="0" algn="l">
              <a:spcBef>
                <a:spcPts val="0"/>
              </a:spcBef>
              <a:spcAft>
                <a:spcPts val="0"/>
              </a:spcAft>
            </a:pPr>
            <a:r>
              <a:rPr lang="en-US" sz="3200" dirty="0">
                <a:latin typeface="Century" panose="02040604050505020304" pitchFamily="18" charset="0"/>
                <a:ea typeface="Times New Roman" panose="02020603050405020304" pitchFamily="18" charset="0"/>
              </a:rPr>
              <a:t>Liberal learning effects a personal transformation by fostering dispositions that “lead to growth, to fuller humanity, to richer takes on things.”</a:t>
            </a:r>
          </a:p>
          <a:p>
            <a:pPr marL="914400" marR="0" algn="l">
              <a:spcBef>
                <a:spcPts val="0"/>
              </a:spcBef>
              <a:spcAft>
                <a:spcPts val="0"/>
              </a:spcAft>
            </a:pPr>
            <a:endParaRPr lang="en-US" sz="3200" dirty="0">
              <a:latin typeface="Century" panose="02040604050505020304" pitchFamily="18" charset="0"/>
              <a:ea typeface="Times New Roman" panose="02020603050405020304" pitchFamily="18" charset="0"/>
            </a:endParaRPr>
          </a:p>
          <a:p>
            <a:pPr marL="914400" marR="0" algn="l">
              <a:spcBef>
                <a:spcPts val="0"/>
              </a:spcBef>
              <a:spcAft>
                <a:spcPts val="0"/>
              </a:spcAft>
            </a:pPr>
            <a:r>
              <a:rPr lang="en-US" sz="3200" dirty="0">
                <a:latin typeface="Century" panose="02040604050505020304" pitchFamily="18" charset="0"/>
                <a:ea typeface="Times New Roman" panose="02020603050405020304" pitchFamily="18" charset="0"/>
              </a:rPr>
              <a:t>“The difficulty” with this proposition “is that we can’t explain, not fully, anyway, the end we are aiming at and the transformation we propose to aim for, until the student is  far down the road that leads there.”</a:t>
            </a:r>
          </a:p>
          <a:p>
            <a:pPr marL="914400" marR="0" algn="l">
              <a:spcBef>
                <a:spcPts val="0"/>
              </a:spcBef>
              <a:spcAft>
                <a:spcPts val="0"/>
              </a:spcAft>
            </a:pPr>
            <a:endParaRPr lang="en-US" dirty="0">
              <a:latin typeface="Century" panose="020406040505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8B85FAC5-6028-49C8-90E6-CA4666233169}"/>
              </a:ext>
            </a:extLst>
          </p:cNvPr>
          <p:cNvSpPr txBox="1"/>
          <p:nvPr/>
        </p:nvSpPr>
        <p:spPr>
          <a:xfrm>
            <a:off x="7248433" y="8178327"/>
            <a:ext cx="4637808" cy="1384995"/>
          </a:xfrm>
          <a:prstGeom prst="rect">
            <a:avLst/>
          </a:prstGeom>
          <a:noFill/>
        </p:spPr>
        <p:txBody>
          <a:bodyPr wrap="none" rtlCol="0">
            <a:spAutoFit/>
          </a:bodyPr>
          <a:lstStyle/>
          <a:p>
            <a:pPr algn="r"/>
            <a:r>
              <a:rPr lang="en-US" sz="2400" dirty="0">
                <a:latin typeface="Century" panose="02040604050505020304" pitchFamily="18" charset="0"/>
              </a:rPr>
              <a:t>—</a:t>
            </a:r>
            <a:r>
              <a:rPr lang="en-US" altLang="en-US" sz="2400" i="1" dirty="0">
                <a:latin typeface="Century" panose="02040604050505020304" pitchFamily="18" charset="0"/>
                <a:cs typeface="Courier New" panose="02070309020205020404" pitchFamily="49" charset="0"/>
                <a:sym typeface="Courier New" panose="02070309020205020404" pitchFamily="49" charset="0"/>
              </a:rPr>
              <a:t>The Problem with Rules </a:t>
            </a:r>
          </a:p>
          <a:p>
            <a:pPr algn="r"/>
            <a:r>
              <a:rPr lang="en-US" altLang="en-US" sz="2400" dirty="0">
                <a:latin typeface="Century" panose="02040604050505020304" pitchFamily="18" charset="0"/>
                <a:cs typeface="Courier New" panose="02070309020205020404" pitchFamily="49" charset="0"/>
                <a:sym typeface="Courier New" panose="02070309020205020404" pitchFamily="49" charset="0"/>
              </a:rPr>
              <a:t>(U Virginia P, 2021) pgs. 89, 87</a:t>
            </a:r>
            <a:endParaRPr lang="en-US" sz="2400" dirty="0">
              <a:latin typeface="Century" panose="020406040505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188206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E9E698EC-04BB-4497-8675-BE03618C6E7F}"/>
              </a:ext>
            </a:extLst>
          </p:cNvPr>
          <p:cNvSpPr>
            <a:spLocks/>
          </p:cNvSpPr>
          <p:nvPr/>
        </p:nvSpPr>
        <p:spPr bwMode="auto">
          <a:xfrm>
            <a:off x="1270000" y="7999413"/>
            <a:ext cx="1046480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50800" tIns="50800" rIns="50800" bIns="50800" anchor="ctr"/>
          <a:lstStyle>
            <a:lvl1pPr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1pPr>
            <a:lvl2pPr marL="742950" indent="-28575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2pPr>
            <a:lvl3pPr marL="11430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3pPr>
            <a:lvl4pPr marL="16002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4pPr>
            <a:lvl5pPr marL="20574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5pPr>
            <a:lvl6pPr marL="25146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6pPr>
            <a:lvl7pPr marL="29718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7pPr>
            <a:lvl8pPr marL="34290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8pPr>
            <a:lvl9pPr marL="38862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9pPr>
          </a:lstStyle>
          <a:p>
            <a:pPr algn="l" eaLnBrk="1">
              <a:spcBef>
                <a:spcPts val="3200"/>
              </a:spcBef>
            </a:pPr>
            <a:endParaRPr lang="en-US" altLang="en-US" sz="2800" dirty="0"/>
          </a:p>
        </p:txBody>
      </p:sp>
      <p:sp>
        <p:nvSpPr>
          <p:cNvPr id="2" name="Rectangle 1">
            <a:extLst>
              <a:ext uri="{FF2B5EF4-FFF2-40B4-BE49-F238E27FC236}">
                <a16:creationId xmlns:a16="http://schemas.microsoft.com/office/drawing/2014/main" id="{1DAC555A-9CE0-42FB-8B55-037145C8C5D3}"/>
              </a:ext>
            </a:extLst>
          </p:cNvPr>
          <p:cNvSpPr/>
          <p:nvPr/>
        </p:nvSpPr>
        <p:spPr>
          <a:xfrm>
            <a:off x="399342" y="2295882"/>
            <a:ext cx="8305800" cy="6494085"/>
          </a:xfrm>
          <a:prstGeom prst="rect">
            <a:avLst/>
          </a:prstGeom>
        </p:spPr>
        <p:txBody>
          <a:bodyPr wrap="square">
            <a:spAutoFit/>
          </a:bodyPr>
          <a:lstStyle/>
          <a:p>
            <a:pPr marL="914400" marR="0" algn="l">
              <a:spcBef>
                <a:spcPts val="0"/>
              </a:spcBef>
              <a:spcAft>
                <a:spcPts val="0"/>
              </a:spcAft>
            </a:pPr>
            <a:r>
              <a:rPr lang="en-US" sz="3200" dirty="0">
                <a:latin typeface="Century" panose="02040604050505020304" pitchFamily="18" charset="0"/>
                <a:ea typeface="Times New Roman" panose="02020603050405020304" pitchFamily="18" charset="0"/>
              </a:rPr>
              <a:t>“Yet the insights of that first year were more often about myself than about the books I was reading of the peers I was watching. I didn’t know then that this is precisely where the greatest value of a liberal education lies: in turning students’ eyes inward, into an exploration of their own humanity under the provocation of works that have proven their power to inspire just such self-reflection.”</a:t>
            </a:r>
          </a:p>
          <a:p>
            <a:pPr marL="914400" marR="0" algn="l">
              <a:spcBef>
                <a:spcPts val="0"/>
              </a:spcBef>
              <a:spcAft>
                <a:spcPts val="0"/>
              </a:spcAft>
            </a:pPr>
            <a:endParaRPr lang="en-US" sz="3200" dirty="0">
              <a:latin typeface="Century" panose="02040604050505020304" pitchFamily="18" charset="0"/>
              <a:ea typeface="Times New Roman" panose="02020603050405020304" pitchFamily="18" charset="0"/>
            </a:endParaRPr>
          </a:p>
          <a:p>
            <a:pPr marL="914400" algn="r">
              <a:spcBef>
                <a:spcPts val="0"/>
              </a:spcBef>
              <a:spcAft>
                <a:spcPts val="0"/>
              </a:spcAft>
            </a:pPr>
            <a:endParaRPr lang="en-US" sz="3200" dirty="0">
              <a:latin typeface="Century" panose="020406040505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E91A5E7D-2A29-4C11-8332-53AED736837B}"/>
              </a:ext>
            </a:extLst>
          </p:cNvPr>
          <p:cNvSpPr/>
          <p:nvPr/>
        </p:nvSpPr>
        <p:spPr>
          <a:xfrm>
            <a:off x="1564830" y="990016"/>
            <a:ext cx="9875139" cy="1754326"/>
          </a:xfrm>
          <a:prstGeom prst="rect">
            <a:avLst/>
          </a:prstGeom>
        </p:spPr>
        <p:txBody>
          <a:bodyPr wrap="none">
            <a:spAutoFit/>
          </a:bodyPr>
          <a:lstStyle/>
          <a:p>
            <a:pPr eaLnBrk="1"/>
            <a:r>
              <a:rPr lang="en-US" sz="5400" dirty="0">
                <a:latin typeface="Century" panose="02040604050505020304" pitchFamily="18" charset="0"/>
              </a:rPr>
              <a:t>On “Personal Transformation”</a:t>
            </a:r>
            <a:br>
              <a:rPr lang="en-US" sz="5400" dirty="0">
                <a:latin typeface="Century" panose="02040604050505020304" pitchFamily="18" charset="0"/>
              </a:rPr>
            </a:br>
            <a:endParaRPr lang="en-US" altLang="en-US" sz="5400" dirty="0">
              <a:latin typeface="Century" panose="02040604050505020304" pitchFamily="18" charset="0"/>
            </a:endParaRPr>
          </a:p>
        </p:txBody>
      </p:sp>
      <p:pic>
        <p:nvPicPr>
          <p:cNvPr id="4" name="Picture 2" descr="https://pup-assets.imgix.net/onix/images/9780691200392.jpg">
            <a:extLst>
              <a:ext uri="{FF2B5EF4-FFF2-40B4-BE49-F238E27FC236}">
                <a16:creationId xmlns:a16="http://schemas.microsoft.com/office/drawing/2014/main" id="{1FA4D560-0B17-4301-B0BB-A218088A63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6748" y="2464783"/>
            <a:ext cx="3366957" cy="5235784"/>
          </a:xfrm>
          <a:prstGeom prst="rect">
            <a:avLst/>
          </a:prstGeom>
          <a:noFill/>
          <a:ln>
            <a:solidFill>
              <a:schemeClr val="tx1"/>
            </a:solidFill>
          </a:ln>
        </p:spPr>
      </p:pic>
      <p:sp>
        <p:nvSpPr>
          <p:cNvPr id="5" name="TextBox 4">
            <a:extLst>
              <a:ext uri="{FF2B5EF4-FFF2-40B4-BE49-F238E27FC236}">
                <a16:creationId xmlns:a16="http://schemas.microsoft.com/office/drawing/2014/main" id="{F9858603-98AC-4A40-8796-06CDF15D366D}"/>
              </a:ext>
            </a:extLst>
          </p:cNvPr>
          <p:cNvSpPr txBox="1"/>
          <p:nvPr/>
        </p:nvSpPr>
        <p:spPr>
          <a:xfrm>
            <a:off x="7953752" y="8298171"/>
            <a:ext cx="4062779" cy="1384995"/>
          </a:xfrm>
          <a:prstGeom prst="rect">
            <a:avLst/>
          </a:prstGeom>
          <a:noFill/>
        </p:spPr>
        <p:txBody>
          <a:bodyPr wrap="none" rtlCol="0">
            <a:spAutoFit/>
          </a:bodyPr>
          <a:lstStyle/>
          <a:p>
            <a:pPr algn="r"/>
            <a:r>
              <a:rPr lang="en-US" sz="2400" dirty="0">
                <a:latin typeface="Century" panose="02040604050505020304" pitchFamily="18" charset="0"/>
              </a:rPr>
              <a:t>—</a:t>
            </a:r>
            <a:r>
              <a:rPr lang="en-US" altLang="en-US" sz="2400" i="1" dirty="0">
                <a:latin typeface="Century" panose="02040604050505020304" pitchFamily="18" charset="0"/>
                <a:cs typeface="Courier New" panose="02070309020205020404" pitchFamily="49" charset="0"/>
                <a:sym typeface="Courier New" panose="02070309020205020404" pitchFamily="49" charset="0"/>
              </a:rPr>
              <a:t>Rescuing Socrates </a:t>
            </a:r>
          </a:p>
          <a:p>
            <a:pPr algn="r"/>
            <a:r>
              <a:rPr lang="en-US" altLang="en-US" sz="2400" dirty="0">
                <a:latin typeface="Century" panose="02040604050505020304" pitchFamily="18" charset="0"/>
                <a:cs typeface="Courier New" panose="02070309020205020404" pitchFamily="49" charset="0"/>
                <a:sym typeface="Courier New" panose="02070309020205020404" pitchFamily="49" charset="0"/>
              </a:rPr>
              <a:t>(Princeton UP, 2021) pg. 19</a:t>
            </a:r>
            <a:endParaRPr lang="en-US" sz="2400" dirty="0">
              <a:latin typeface="Century" panose="02040604050505020304" pitchFamily="18" charset="0"/>
              <a:ea typeface="Times New Roman" panose="02020603050405020304" pitchFamily="18" charset="0"/>
            </a:endParaRPr>
          </a:p>
          <a:p>
            <a:pPr algn="r"/>
            <a:endParaRPr lang="en-US" dirty="0"/>
          </a:p>
        </p:txBody>
      </p:sp>
    </p:spTree>
    <p:extLst>
      <p:ext uri="{BB962C8B-B14F-4D97-AF65-F5344CB8AC3E}">
        <p14:creationId xmlns:p14="http://schemas.microsoft.com/office/powerpoint/2010/main" val="288507251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E9E698EC-04BB-4497-8675-BE03618C6E7F}"/>
              </a:ext>
            </a:extLst>
          </p:cNvPr>
          <p:cNvSpPr>
            <a:spLocks/>
          </p:cNvSpPr>
          <p:nvPr/>
        </p:nvSpPr>
        <p:spPr bwMode="auto">
          <a:xfrm>
            <a:off x="1270000" y="7999413"/>
            <a:ext cx="1046480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50800" tIns="50800" rIns="50800" bIns="50800" anchor="ctr"/>
          <a:lstStyle>
            <a:lvl1pPr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1pPr>
            <a:lvl2pPr marL="742950" indent="-28575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2pPr>
            <a:lvl3pPr marL="11430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3pPr>
            <a:lvl4pPr marL="16002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4pPr>
            <a:lvl5pPr marL="20574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5pPr>
            <a:lvl6pPr marL="25146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6pPr>
            <a:lvl7pPr marL="29718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7pPr>
            <a:lvl8pPr marL="34290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8pPr>
            <a:lvl9pPr marL="38862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9pPr>
          </a:lstStyle>
          <a:p>
            <a:pPr algn="l" eaLnBrk="1">
              <a:spcBef>
                <a:spcPts val="3200"/>
              </a:spcBef>
            </a:pPr>
            <a:endParaRPr lang="en-US" altLang="en-US" sz="2800" dirty="0"/>
          </a:p>
        </p:txBody>
      </p:sp>
      <p:sp>
        <p:nvSpPr>
          <p:cNvPr id="3" name="Rectangle 2">
            <a:extLst>
              <a:ext uri="{FF2B5EF4-FFF2-40B4-BE49-F238E27FC236}">
                <a16:creationId xmlns:a16="http://schemas.microsoft.com/office/drawing/2014/main" id="{E91A5E7D-2A29-4C11-8332-53AED736837B}"/>
              </a:ext>
            </a:extLst>
          </p:cNvPr>
          <p:cNvSpPr/>
          <p:nvPr/>
        </p:nvSpPr>
        <p:spPr>
          <a:xfrm>
            <a:off x="4460815" y="909664"/>
            <a:ext cx="4083170" cy="1754326"/>
          </a:xfrm>
          <a:prstGeom prst="rect">
            <a:avLst/>
          </a:prstGeom>
        </p:spPr>
        <p:txBody>
          <a:bodyPr wrap="none">
            <a:spAutoFit/>
          </a:bodyPr>
          <a:lstStyle/>
          <a:p>
            <a:pPr eaLnBrk="1"/>
            <a:r>
              <a:rPr lang="en-US" sz="5400" dirty="0">
                <a:latin typeface="Century" panose="02040604050505020304" pitchFamily="18" charset="0"/>
              </a:rPr>
              <a:t>Questioning</a:t>
            </a:r>
            <a:br>
              <a:rPr lang="en-US" sz="5400" dirty="0">
                <a:latin typeface="Century" panose="02040604050505020304" pitchFamily="18" charset="0"/>
              </a:rPr>
            </a:br>
            <a:endParaRPr lang="en-US" altLang="en-US" sz="5400" dirty="0">
              <a:latin typeface="Century" panose="02040604050505020304" pitchFamily="18" charset="0"/>
            </a:endParaRPr>
          </a:p>
        </p:txBody>
      </p:sp>
      <p:sp>
        <p:nvSpPr>
          <p:cNvPr id="6" name="Rectangle 5">
            <a:extLst>
              <a:ext uri="{FF2B5EF4-FFF2-40B4-BE49-F238E27FC236}">
                <a16:creationId xmlns:a16="http://schemas.microsoft.com/office/drawing/2014/main" id="{374C130B-9122-4394-BDAF-4B607B1BD9F7}"/>
              </a:ext>
            </a:extLst>
          </p:cNvPr>
          <p:cNvSpPr/>
          <p:nvPr/>
        </p:nvSpPr>
        <p:spPr>
          <a:xfrm>
            <a:off x="1222125" y="1932687"/>
            <a:ext cx="10337800" cy="584775"/>
          </a:xfrm>
          <a:prstGeom prst="rect">
            <a:avLst/>
          </a:prstGeom>
        </p:spPr>
        <p:txBody>
          <a:bodyPr wrap="square">
            <a:spAutoFit/>
          </a:bodyPr>
          <a:lstStyle/>
          <a:p>
            <a:pPr algn="l"/>
            <a:r>
              <a:rPr lang="en-US" sz="3200" dirty="0">
                <a:latin typeface="Century" panose="02040604050505020304" pitchFamily="18" charset="0"/>
              </a:rPr>
              <a:t>1. Enduring questions to organize the syllabus</a:t>
            </a:r>
          </a:p>
        </p:txBody>
      </p:sp>
      <p:sp>
        <p:nvSpPr>
          <p:cNvPr id="8" name="Rectangle 7">
            <a:extLst>
              <a:ext uri="{FF2B5EF4-FFF2-40B4-BE49-F238E27FC236}">
                <a16:creationId xmlns:a16="http://schemas.microsoft.com/office/drawing/2014/main" id="{F4FDE4FE-DB28-4CD6-85AF-A4FCB8869A30}"/>
              </a:ext>
            </a:extLst>
          </p:cNvPr>
          <p:cNvSpPr/>
          <p:nvPr/>
        </p:nvSpPr>
        <p:spPr>
          <a:xfrm>
            <a:off x="1270000" y="2658121"/>
            <a:ext cx="9804400" cy="584775"/>
          </a:xfrm>
          <a:prstGeom prst="rect">
            <a:avLst/>
          </a:prstGeom>
        </p:spPr>
        <p:txBody>
          <a:bodyPr wrap="square">
            <a:spAutoFit/>
          </a:bodyPr>
          <a:lstStyle/>
          <a:p>
            <a:pPr algn="l"/>
            <a:r>
              <a:rPr lang="en-US" sz="3200" dirty="0">
                <a:latin typeface="Century" panose="02040604050505020304" pitchFamily="18" charset="0"/>
              </a:rPr>
              <a:t>2. Normative question to initiate class session	</a:t>
            </a:r>
          </a:p>
        </p:txBody>
      </p:sp>
      <p:sp>
        <p:nvSpPr>
          <p:cNvPr id="9" name="Rectangle 8">
            <a:extLst>
              <a:ext uri="{FF2B5EF4-FFF2-40B4-BE49-F238E27FC236}">
                <a16:creationId xmlns:a16="http://schemas.microsoft.com/office/drawing/2014/main" id="{4E8CBF4C-CC6E-4D80-83B7-2B377EE1B555}"/>
              </a:ext>
            </a:extLst>
          </p:cNvPr>
          <p:cNvSpPr/>
          <p:nvPr/>
        </p:nvSpPr>
        <p:spPr>
          <a:xfrm>
            <a:off x="1222125" y="3319708"/>
            <a:ext cx="9702800" cy="584775"/>
          </a:xfrm>
          <a:prstGeom prst="rect">
            <a:avLst/>
          </a:prstGeom>
        </p:spPr>
        <p:txBody>
          <a:bodyPr wrap="square">
            <a:spAutoFit/>
          </a:bodyPr>
          <a:lstStyle/>
          <a:p>
            <a:pPr algn="l"/>
            <a:r>
              <a:rPr lang="en-US" sz="3200" dirty="0">
                <a:latin typeface="Century" panose="02040604050505020304" pitchFamily="18" charset="0"/>
              </a:rPr>
              <a:t>3. Socratic questions to suffuse the class session</a:t>
            </a:r>
          </a:p>
        </p:txBody>
      </p:sp>
      <p:sp>
        <p:nvSpPr>
          <p:cNvPr id="11" name="TextBox 10">
            <a:extLst>
              <a:ext uri="{FF2B5EF4-FFF2-40B4-BE49-F238E27FC236}">
                <a16:creationId xmlns:a16="http://schemas.microsoft.com/office/drawing/2014/main" id="{A76E1C63-BD66-4551-948F-1910B3CB683B}"/>
              </a:ext>
            </a:extLst>
          </p:cNvPr>
          <p:cNvSpPr txBox="1"/>
          <p:nvPr/>
        </p:nvSpPr>
        <p:spPr>
          <a:xfrm>
            <a:off x="9451694" y="8804576"/>
            <a:ext cx="2935419" cy="1015663"/>
          </a:xfrm>
          <a:prstGeom prst="rect">
            <a:avLst/>
          </a:prstGeom>
          <a:noFill/>
        </p:spPr>
        <p:txBody>
          <a:bodyPr wrap="none" rtlCol="0">
            <a:spAutoFit/>
          </a:bodyPr>
          <a:lstStyle/>
          <a:p>
            <a:r>
              <a:rPr lang="en-US" sz="2400" dirty="0">
                <a:latin typeface="Century" panose="02040604050505020304" pitchFamily="18" charset="0"/>
              </a:rPr>
              <a:t>—</a:t>
            </a:r>
            <a:r>
              <a:rPr lang="en-US" sz="2400" dirty="0">
                <a:latin typeface="Century" panose="02040604050505020304" pitchFamily="18" charset="0"/>
                <a:cs typeface="Courier New" panose="02070309020205020404" pitchFamily="49" charset="0"/>
                <a:sym typeface="Courier New" panose="02070309020205020404" pitchFamily="49" charset="0"/>
              </a:rPr>
              <a:t>credit: DALL-E 3</a:t>
            </a:r>
            <a:endParaRPr lang="en-US" sz="2400" dirty="0">
              <a:latin typeface="Century" panose="02040604050505020304" pitchFamily="18" charset="0"/>
              <a:ea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EA58526C-218E-480F-8407-C553D23A61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7888" y="3904483"/>
            <a:ext cx="5246274" cy="5246274"/>
          </a:xfrm>
          <a:prstGeom prst="rect">
            <a:avLst/>
          </a:prstGeom>
          <a:ln>
            <a:solidFill>
              <a:schemeClr val="tx1"/>
            </a:solidFill>
          </a:ln>
        </p:spPr>
      </p:pic>
    </p:spTree>
    <p:extLst>
      <p:ext uri="{BB962C8B-B14F-4D97-AF65-F5344CB8AC3E}">
        <p14:creationId xmlns:p14="http://schemas.microsoft.com/office/powerpoint/2010/main" val="36653734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E9E698EC-04BB-4497-8675-BE03618C6E7F}"/>
              </a:ext>
            </a:extLst>
          </p:cNvPr>
          <p:cNvSpPr>
            <a:spLocks/>
          </p:cNvSpPr>
          <p:nvPr/>
        </p:nvSpPr>
        <p:spPr bwMode="auto">
          <a:xfrm>
            <a:off x="1270000" y="7999413"/>
            <a:ext cx="1046480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50800" tIns="50800" rIns="50800" bIns="50800" anchor="ctr"/>
          <a:lstStyle>
            <a:lvl1pPr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1pPr>
            <a:lvl2pPr marL="742950" indent="-28575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2pPr>
            <a:lvl3pPr marL="11430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3pPr>
            <a:lvl4pPr marL="16002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4pPr>
            <a:lvl5pPr marL="2057400" indent="-228600" eaLnBrk="0">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5pPr>
            <a:lvl6pPr marL="25146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6pPr>
            <a:lvl7pPr marL="29718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7pPr>
            <a:lvl8pPr marL="34290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8pPr>
            <a:lvl9pPr marL="3886200" indent="-228600" algn="ctr" defTabSz="584200" eaLnBrk="0" fontAlgn="base" hangingPunct="0">
              <a:spcBef>
                <a:spcPct val="0"/>
              </a:spcBef>
              <a:spcAft>
                <a:spcPct val="0"/>
              </a:spcAft>
              <a:defRPr sz="3600">
                <a:solidFill>
                  <a:srgbClr val="2F1A14"/>
                </a:solidFill>
                <a:latin typeface="Papyrus" panose="03070502060502030205" pitchFamily="66" charset="0"/>
                <a:ea typeface="Papyrus" panose="03070502060502030205" pitchFamily="66" charset="0"/>
                <a:cs typeface="Papyrus" panose="03070502060502030205" pitchFamily="66" charset="0"/>
                <a:sym typeface="Papyrus" panose="03070502060502030205" pitchFamily="66" charset="0"/>
              </a:defRPr>
            </a:lvl9pPr>
          </a:lstStyle>
          <a:p>
            <a:pPr algn="l" eaLnBrk="1">
              <a:spcBef>
                <a:spcPts val="3200"/>
              </a:spcBef>
            </a:pPr>
            <a:endParaRPr lang="en-US" altLang="en-US" sz="2800" dirty="0"/>
          </a:p>
        </p:txBody>
      </p:sp>
      <p:sp>
        <p:nvSpPr>
          <p:cNvPr id="2" name="Rectangle 1">
            <a:extLst>
              <a:ext uri="{FF2B5EF4-FFF2-40B4-BE49-F238E27FC236}">
                <a16:creationId xmlns:a16="http://schemas.microsoft.com/office/drawing/2014/main" id="{1DAC555A-9CE0-42FB-8B55-037145C8C5D3}"/>
              </a:ext>
            </a:extLst>
          </p:cNvPr>
          <p:cNvSpPr/>
          <p:nvPr/>
        </p:nvSpPr>
        <p:spPr>
          <a:xfrm>
            <a:off x="399342" y="2295882"/>
            <a:ext cx="8305800" cy="6986528"/>
          </a:xfrm>
          <a:prstGeom prst="rect">
            <a:avLst/>
          </a:prstGeom>
        </p:spPr>
        <p:txBody>
          <a:bodyPr wrap="square">
            <a:spAutoFit/>
          </a:bodyPr>
          <a:lstStyle/>
          <a:p>
            <a:pPr marL="914400" algn="l">
              <a:spcBef>
                <a:spcPts val="0"/>
              </a:spcBef>
              <a:spcAft>
                <a:spcPts val="0"/>
              </a:spcAft>
            </a:pPr>
            <a:r>
              <a:rPr lang="en-US" sz="3200" dirty="0">
                <a:latin typeface="Century" panose="02040604050505020304" pitchFamily="18" charset="0"/>
              </a:rPr>
              <a:t>“The first problem with lack of self-examination is that it leads to unclarity about goals.”</a:t>
            </a:r>
          </a:p>
          <a:p>
            <a:pPr marL="914400" marR="0" algn="l">
              <a:spcBef>
                <a:spcPts val="0"/>
              </a:spcBef>
              <a:spcAft>
                <a:spcPts val="0"/>
              </a:spcAft>
            </a:pPr>
            <a:endParaRPr lang="en-US" sz="3200" dirty="0">
              <a:latin typeface="Century" panose="02040604050505020304" pitchFamily="18" charset="0"/>
              <a:ea typeface="Times New Roman" panose="02020603050405020304" pitchFamily="18" charset="0"/>
            </a:endParaRPr>
          </a:p>
          <a:p>
            <a:pPr marL="914400" marR="0" algn="l">
              <a:spcBef>
                <a:spcPts val="0"/>
              </a:spcBef>
              <a:spcAft>
                <a:spcPts val="0"/>
              </a:spcAft>
            </a:pPr>
            <a:r>
              <a:rPr lang="en-US" sz="3200" dirty="0">
                <a:latin typeface="Century" panose="02040604050505020304" pitchFamily="18" charset="0"/>
              </a:rPr>
              <a:t>“Another problem with people who fail to examine themselves is that they often prove all too easily influenced.”</a:t>
            </a:r>
          </a:p>
          <a:p>
            <a:pPr marL="914400" marR="0" algn="l">
              <a:spcBef>
                <a:spcPts val="0"/>
              </a:spcBef>
              <a:spcAft>
                <a:spcPts val="0"/>
              </a:spcAft>
            </a:pPr>
            <a:endParaRPr lang="en-US" sz="3200" dirty="0">
              <a:latin typeface="Century" panose="02040604050505020304" pitchFamily="18" charset="0"/>
            </a:endParaRPr>
          </a:p>
          <a:p>
            <a:pPr marL="914400" marR="0" algn="l">
              <a:spcBef>
                <a:spcPts val="0"/>
              </a:spcBef>
              <a:spcAft>
                <a:spcPts val="0"/>
              </a:spcAft>
            </a:pPr>
            <a:r>
              <a:rPr lang="en-US" sz="3200" dirty="0">
                <a:latin typeface="Century" panose="02040604050505020304" pitchFamily="18" charset="0"/>
              </a:rPr>
              <a:t>“A further problem with people who lead the unexamined life is that they often treat one another disrespectfully.” </a:t>
            </a:r>
            <a:endParaRPr lang="en-US" sz="3200" dirty="0">
              <a:latin typeface="Century" panose="02040604050505020304" pitchFamily="18" charset="0"/>
              <a:ea typeface="Times New Roman" panose="02020603050405020304" pitchFamily="18" charset="0"/>
            </a:endParaRPr>
          </a:p>
          <a:p>
            <a:pPr marL="914400" algn="r">
              <a:spcBef>
                <a:spcPts val="0"/>
              </a:spcBef>
              <a:spcAft>
                <a:spcPts val="0"/>
              </a:spcAft>
            </a:pPr>
            <a:endParaRPr lang="en-US" sz="3200" dirty="0">
              <a:latin typeface="Century" panose="020406040505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E91A5E7D-2A29-4C11-8332-53AED736837B}"/>
              </a:ext>
            </a:extLst>
          </p:cNvPr>
          <p:cNvSpPr/>
          <p:nvPr/>
        </p:nvSpPr>
        <p:spPr>
          <a:xfrm>
            <a:off x="2614160" y="990016"/>
            <a:ext cx="7776489" cy="1754326"/>
          </a:xfrm>
          <a:prstGeom prst="rect">
            <a:avLst/>
          </a:prstGeom>
        </p:spPr>
        <p:txBody>
          <a:bodyPr wrap="none">
            <a:spAutoFit/>
          </a:bodyPr>
          <a:lstStyle/>
          <a:p>
            <a:pPr eaLnBrk="1"/>
            <a:r>
              <a:rPr lang="en-US" sz="5400" dirty="0">
                <a:latin typeface="Century" panose="02040604050505020304" pitchFamily="18" charset="0"/>
              </a:rPr>
              <a:t>Why Self-Examination?</a:t>
            </a:r>
            <a:br>
              <a:rPr lang="en-US" sz="5400" dirty="0">
                <a:latin typeface="Century" panose="02040604050505020304" pitchFamily="18" charset="0"/>
              </a:rPr>
            </a:br>
            <a:endParaRPr lang="en-US" altLang="en-US" sz="5400" dirty="0">
              <a:latin typeface="Century" panose="02040604050505020304" pitchFamily="18" charset="0"/>
            </a:endParaRPr>
          </a:p>
        </p:txBody>
      </p:sp>
      <p:sp>
        <p:nvSpPr>
          <p:cNvPr id="5" name="TextBox 4">
            <a:extLst>
              <a:ext uri="{FF2B5EF4-FFF2-40B4-BE49-F238E27FC236}">
                <a16:creationId xmlns:a16="http://schemas.microsoft.com/office/drawing/2014/main" id="{F9858603-98AC-4A40-8796-06CDF15D366D}"/>
              </a:ext>
            </a:extLst>
          </p:cNvPr>
          <p:cNvSpPr txBox="1"/>
          <p:nvPr/>
        </p:nvSpPr>
        <p:spPr>
          <a:xfrm>
            <a:off x="7154238" y="8298171"/>
            <a:ext cx="4862293" cy="1384995"/>
          </a:xfrm>
          <a:prstGeom prst="rect">
            <a:avLst/>
          </a:prstGeom>
          <a:noFill/>
        </p:spPr>
        <p:txBody>
          <a:bodyPr wrap="none" rtlCol="0">
            <a:spAutoFit/>
          </a:bodyPr>
          <a:lstStyle/>
          <a:p>
            <a:pPr algn="r"/>
            <a:r>
              <a:rPr lang="en-US" sz="2400" dirty="0">
                <a:latin typeface="Century" panose="02040604050505020304" pitchFamily="18" charset="0"/>
              </a:rPr>
              <a:t>—</a:t>
            </a:r>
            <a:r>
              <a:rPr lang="en-US" altLang="en-US" sz="2400" i="1" dirty="0">
                <a:latin typeface="Century" panose="02040604050505020304" pitchFamily="18" charset="0"/>
                <a:cs typeface="Courier New" panose="02070309020205020404" pitchFamily="49" charset="0"/>
                <a:sym typeface="Courier New" panose="02070309020205020404" pitchFamily="49" charset="0"/>
              </a:rPr>
              <a:t>Not for Profit</a:t>
            </a:r>
          </a:p>
          <a:p>
            <a:pPr algn="r"/>
            <a:r>
              <a:rPr lang="en-US" altLang="en-US" sz="2400" dirty="0">
                <a:latin typeface="Century" panose="02040604050505020304" pitchFamily="18" charset="0"/>
                <a:cs typeface="Courier New" panose="02070309020205020404" pitchFamily="49" charset="0"/>
                <a:sym typeface="Courier New" panose="02070309020205020404" pitchFamily="49" charset="0"/>
              </a:rPr>
              <a:t>(Princeton UP, 2010) pgs. 49-50</a:t>
            </a:r>
            <a:endParaRPr lang="en-US" sz="2400" dirty="0">
              <a:latin typeface="Century" panose="02040604050505020304" pitchFamily="18" charset="0"/>
              <a:ea typeface="Times New Roman" panose="02020603050405020304" pitchFamily="18" charset="0"/>
            </a:endParaRPr>
          </a:p>
          <a:p>
            <a:pPr algn="r"/>
            <a:endParaRPr lang="en-US" dirty="0"/>
          </a:p>
        </p:txBody>
      </p:sp>
      <p:pic>
        <p:nvPicPr>
          <p:cNvPr id="7" name="Picture 6">
            <a:extLst>
              <a:ext uri="{FF2B5EF4-FFF2-40B4-BE49-F238E27FC236}">
                <a16:creationId xmlns:a16="http://schemas.microsoft.com/office/drawing/2014/main" id="{83BC66CE-34FD-466A-BD0B-535D88FD0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6645" y="2461754"/>
            <a:ext cx="3428964" cy="4995964"/>
          </a:xfrm>
          <a:prstGeom prst="rect">
            <a:avLst/>
          </a:prstGeom>
          <a:ln>
            <a:solidFill>
              <a:schemeClr val="tx1"/>
            </a:solidFill>
          </a:ln>
        </p:spPr>
      </p:pic>
    </p:spTree>
    <p:extLst>
      <p:ext uri="{BB962C8B-B14F-4D97-AF65-F5344CB8AC3E}">
        <p14:creationId xmlns:p14="http://schemas.microsoft.com/office/powerpoint/2010/main" val="70543441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3AA23E-5F0D-4868-ADDB-5B5FF9FE51BF}"/>
              </a:ext>
            </a:extLst>
          </p:cNvPr>
          <p:cNvSpPr/>
          <p:nvPr/>
        </p:nvSpPr>
        <p:spPr>
          <a:xfrm>
            <a:off x="4435037" y="838200"/>
            <a:ext cx="4134723" cy="923330"/>
          </a:xfrm>
          <a:prstGeom prst="rect">
            <a:avLst/>
          </a:prstGeom>
        </p:spPr>
        <p:txBody>
          <a:bodyPr wrap="none">
            <a:spAutoFit/>
          </a:bodyPr>
          <a:lstStyle/>
          <a:p>
            <a:pPr eaLnBrk="1"/>
            <a:r>
              <a:rPr lang="en-US" altLang="en-US" sz="5400" dirty="0">
                <a:latin typeface="Century" panose="02040604050505020304" pitchFamily="18" charset="0"/>
                <a:cs typeface="Courier New" panose="02070309020205020404" pitchFamily="49" charset="0"/>
                <a:sym typeface="Courier New" panose="02070309020205020404" pitchFamily="49" charset="0"/>
              </a:rPr>
              <a:t>Works Cited</a:t>
            </a:r>
            <a:endParaRPr lang="en-US" altLang="en-US" sz="5400" dirty="0">
              <a:latin typeface="Century" panose="02040604050505020304" pitchFamily="18" charset="0"/>
            </a:endParaRPr>
          </a:p>
        </p:txBody>
      </p:sp>
      <p:sp>
        <p:nvSpPr>
          <p:cNvPr id="2" name="Rectangle 1">
            <a:extLst>
              <a:ext uri="{FF2B5EF4-FFF2-40B4-BE49-F238E27FC236}">
                <a16:creationId xmlns:a16="http://schemas.microsoft.com/office/drawing/2014/main" id="{5685E0BE-7AA9-4F2C-B716-2E94C8ABBEAB}"/>
              </a:ext>
            </a:extLst>
          </p:cNvPr>
          <p:cNvSpPr/>
          <p:nvPr/>
        </p:nvSpPr>
        <p:spPr>
          <a:xfrm>
            <a:off x="977898" y="1966853"/>
            <a:ext cx="11049000" cy="7602081"/>
          </a:xfrm>
          <a:prstGeom prst="rect">
            <a:avLst/>
          </a:prstGeom>
        </p:spPr>
        <p:txBody>
          <a:bodyPr wrap="square">
            <a:spAutoFit/>
          </a:bodyPr>
          <a:lstStyle/>
          <a:p>
            <a:pPr algn="l"/>
            <a:r>
              <a:rPr lang="en-US" sz="2400" dirty="0">
                <a:latin typeface="Century" panose="02040604050505020304" pitchFamily="18" charset="0"/>
              </a:rPr>
              <a:t>Churchill, John. </a:t>
            </a:r>
            <a:r>
              <a:rPr lang="en-US" sz="2400" i="1" dirty="0">
                <a:latin typeface="Century" panose="02040604050505020304" pitchFamily="18" charset="0"/>
              </a:rPr>
              <a:t>The Problem with Rules: Essays on the Meaning and Value of Liberal Education</a:t>
            </a:r>
            <a:r>
              <a:rPr lang="en-US" sz="2400" dirty="0">
                <a:latin typeface="Century" panose="02040604050505020304" pitchFamily="18" charset="0"/>
              </a:rPr>
              <a:t>. University of Virginia Press, 2021.</a:t>
            </a:r>
          </a:p>
          <a:p>
            <a:pPr indent="-457200" algn="l">
              <a:buFont typeface="Arial" panose="020B0604020202020204" pitchFamily="34" charset="0"/>
              <a:buChar char="•"/>
            </a:pPr>
            <a:endParaRPr lang="en-US" sz="2400" dirty="0">
              <a:latin typeface="Century" panose="02040604050505020304" pitchFamily="18" charset="0"/>
            </a:endParaRPr>
          </a:p>
          <a:p>
            <a:pPr algn="l"/>
            <a:r>
              <a:rPr lang="en-US" sz="2400" dirty="0">
                <a:latin typeface="Century" panose="02040604050505020304" pitchFamily="18" charset="0"/>
              </a:rPr>
              <a:t>“Grants Database.” </a:t>
            </a:r>
            <a:r>
              <a:rPr lang="en-US" sz="2400" i="1" dirty="0">
                <a:latin typeface="Century" panose="02040604050505020304" pitchFamily="18" charset="0"/>
              </a:rPr>
              <a:t>The Teagle Foundation</a:t>
            </a:r>
            <a:r>
              <a:rPr lang="en-US" sz="2400" dirty="0">
                <a:latin typeface="Century" panose="02040604050505020304" pitchFamily="18" charset="0"/>
              </a:rPr>
              <a:t>. </a:t>
            </a:r>
            <a:r>
              <a:rPr lang="en-US" sz="2400" u="sng" dirty="0">
                <a:latin typeface="Century" panose="02040604050505020304" pitchFamily="18" charset="0"/>
                <a:hlinkClick r:id="rId2"/>
              </a:rPr>
              <a:t>www.teaglefoundation.org/How-We-Grant/Grants Database</a:t>
            </a:r>
            <a:r>
              <a:rPr lang="en-US" sz="2400" dirty="0">
                <a:latin typeface="Century" panose="02040604050505020304" pitchFamily="18" charset="0"/>
              </a:rPr>
              <a:t>. Accessed 31 May 2024. </a:t>
            </a:r>
          </a:p>
          <a:p>
            <a:pPr algn="l"/>
            <a:endParaRPr lang="en-US" sz="2400" dirty="0">
              <a:latin typeface="Century" panose="02040604050505020304" pitchFamily="18" charset="0"/>
            </a:endParaRPr>
          </a:p>
          <a:p>
            <a:pPr algn="l"/>
            <a:r>
              <a:rPr lang="en-US" sz="2400" dirty="0" err="1">
                <a:latin typeface="Century" panose="02040604050505020304" pitchFamily="18" charset="0"/>
              </a:rPr>
              <a:t>Montás</a:t>
            </a:r>
            <a:r>
              <a:rPr lang="en-US" sz="2400" dirty="0">
                <a:latin typeface="Century" panose="02040604050505020304" pitchFamily="18" charset="0"/>
              </a:rPr>
              <a:t>, Roosevelt. </a:t>
            </a:r>
            <a:r>
              <a:rPr lang="en-US" sz="2400" i="1" dirty="0">
                <a:latin typeface="Century" panose="02040604050505020304" pitchFamily="18" charset="0"/>
              </a:rPr>
              <a:t>Rescuing Socrates: How the Great Books Changed My Life and Why They Matter for a New Generation</a:t>
            </a:r>
            <a:r>
              <a:rPr lang="en-US" sz="2400" dirty="0">
                <a:latin typeface="Century" panose="02040604050505020304" pitchFamily="18" charset="0"/>
              </a:rPr>
              <a:t>. Princeton University Press, 2021.</a:t>
            </a:r>
          </a:p>
          <a:p>
            <a:pPr indent="-457200" algn="l"/>
            <a:endParaRPr lang="en-US" sz="2400" dirty="0">
              <a:latin typeface="Century" panose="02040604050505020304" pitchFamily="18" charset="0"/>
            </a:endParaRPr>
          </a:p>
          <a:p>
            <a:pPr indent="-457200" algn="l"/>
            <a:r>
              <a:rPr lang="en-US" sz="2400" dirty="0">
                <a:latin typeface="Century" panose="02040604050505020304" pitchFamily="18" charset="0"/>
              </a:rPr>
              <a:t>Nussbaum, Martha. </a:t>
            </a:r>
            <a:r>
              <a:rPr lang="en-US" sz="2400" i="1" dirty="0">
                <a:latin typeface="Century" panose="02040604050505020304" pitchFamily="18" charset="0"/>
              </a:rPr>
              <a:t>Cultivating Humanity: A Classical Defense of Reform in Liberal Education</a:t>
            </a:r>
            <a:r>
              <a:rPr lang="en-US" sz="2400" dirty="0">
                <a:latin typeface="Century" panose="02040604050505020304" pitchFamily="18" charset="0"/>
              </a:rPr>
              <a:t>. Harvard University Press, 1997.</a:t>
            </a:r>
          </a:p>
          <a:p>
            <a:pPr indent="-457200" algn="l"/>
            <a:endParaRPr lang="en-US" sz="2400" dirty="0">
              <a:latin typeface="Century" panose="02040604050505020304" pitchFamily="18" charset="0"/>
            </a:endParaRPr>
          </a:p>
          <a:p>
            <a:pPr indent="-457200" algn="l"/>
            <a:r>
              <a:rPr lang="en-US" sz="2400" dirty="0">
                <a:latin typeface="Century" panose="02040604050505020304" pitchFamily="18" charset="0"/>
              </a:rPr>
              <a:t>---. </a:t>
            </a:r>
            <a:r>
              <a:rPr lang="en-US" sz="2400" i="1" dirty="0">
                <a:latin typeface="Century" panose="02040604050505020304" pitchFamily="18" charset="0"/>
              </a:rPr>
              <a:t>Not for Profit: Why Democracy Needs the Humanities</a:t>
            </a:r>
            <a:r>
              <a:rPr lang="en-US" sz="2400" dirty="0">
                <a:latin typeface="Century" panose="02040604050505020304" pitchFamily="18" charset="0"/>
              </a:rPr>
              <a:t>. University of Princeton Press, 2010.</a:t>
            </a:r>
          </a:p>
          <a:p>
            <a:pPr indent="-457200" algn="l"/>
            <a:endParaRPr lang="en-US" sz="2400" dirty="0">
              <a:latin typeface="Century" panose="02040604050505020304" pitchFamily="18" charset="0"/>
            </a:endParaRPr>
          </a:p>
          <a:p>
            <a:pPr indent="-457200" algn="l"/>
            <a:r>
              <a:rPr lang="en-US" sz="2400" dirty="0">
                <a:latin typeface="Century" panose="02040604050505020304" pitchFamily="18" charset="0"/>
              </a:rPr>
              <a:t>“Request for Proposals.” </a:t>
            </a:r>
            <a:r>
              <a:rPr lang="en-US" sz="2400" i="1" dirty="0">
                <a:latin typeface="Century" panose="02040604050505020304" pitchFamily="18" charset="0"/>
              </a:rPr>
              <a:t>The Teagle Foundation</a:t>
            </a:r>
            <a:r>
              <a:rPr lang="en-US" sz="2400" dirty="0">
                <a:latin typeface="Century" panose="02040604050505020304" pitchFamily="18" charset="0"/>
              </a:rPr>
              <a:t>. </a:t>
            </a:r>
            <a:r>
              <a:rPr lang="en-US" sz="2400" u="sng" dirty="0">
                <a:latin typeface="Century" panose="02040604050505020304" pitchFamily="18" charset="0"/>
                <a:hlinkClick r:id="rId3"/>
              </a:rPr>
              <a:t>https://www.teaglefoundation.org/Call-for-Proposals/RFPs/Cornerstone-Learning-for-Living</a:t>
            </a:r>
            <a:r>
              <a:rPr lang="en-US" sz="2400" dirty="0">
                <a:latin typeface="Century" panose="02040604050505020304" pitchFamily="18" charset="0"/>
              </a:rPr>
              <a:t>. Accessed 2 June 2024. </a:t>
            </a:r>
          </a:p>
          <a:p>
            <a:pPr indent="-457200" algn="l"/>
            <a:r>
              <a:rPr lang="en-US" sz="3200" dirty="0">
                <a:latin typeface="Century" panose="02040604050505020304" pitchFamily="18" charset="0"/>
              </a:rPr>
              <a:t> </a:t>
            </a:r>
          </a:p>
        </p:txBody>
      </p:sp>
    </p:spTree>
    <p:extLst>
      <p:ext uri="{BB962C8B-B14F-4D97-AF65-F5344CB8AC3E}">
        <p14:creationId xmlns:p14="http://schemas.microsoft.com/office/powerpoint/2010/main" val="553912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3AA23E-5F0D-4868-ADDB-5B5FF9FE51BF}"/>
              </a:ext>
            </a:extLst>
          </p:cNvPr>
          <p:cNvSpPr/>
          <p:nvPr/>
        </p:nvSpPr>
        <p:spPr>
          <a:xfrm>
            <a:off x="2575682" y="918784"/>
            <a:ext cx="7853432" cy="1908215"/>
          </a:xfrm>
          <a:prstGeom prst="rect">
            <a:avLst/>
          </a:prstGeom>
        </p:spPr>
        <p:txBody>
          <a:bodyPr wrap="none">
            <a:spAutoFit/>
          </a:bodyPr>
          <a:lstStyle/>
          <a:p>
            <a:pPr eaLnBrk="1"/>
            <a:r>
              <a:rPr lang="en-US" altLang="en-US" sz="5400" dirty="0">
                <a:latin typeface="Century" panose="02040604050505020304" pitchFamily="18" charset="0"/>
                <a:cs typeface="Courier New" panose="02070309020205020404" pitchFamily="49" charset="0"/>
                <a:sym typeface="Courier New" panose="02070309020205020404" pitchFamily="49" charset="0"/>
              </a:rPr>
              <a:t>L.A.X.: </a:t>
            </a:r>
          </a:p>
          <a:p>
            <a:pPr eaLnBrk="1"/>
            <a:endParaRPr lang="en-US" altLang="en-US" sz="1000" dirty="0">
              <a:latin typeface="Century" panose="02040604050505020304" pitchFamily="18" charset="0"/>
              <a:cs typeface="Courier New" panose="02070309020205020404" pitchFamily="49" charset="0"/>
              <a:sym typeface="Courier New" panose="02070309020205020404" pitchFamily="49" charset="0"/>
            </a:endParaRPr>
          </a:p>
          <a:p>
            <a:pPr eaLnBrk="1"/>
            <a:r>
              <a:rPr lang="en-US" altLang="en-US" sz="5400" dirty="0">
                <a:latin typeface="Century" panose="02040604050505020304" pitchFamily="18" charset="0"/>
                <a:cs typeface="Courier New" panose="02070309020205020404" pitchFamily="49" charset="0"/>
                <a:sym typeface="Courier New" panose="02070309020205020404" pitchFamily="49" charset="0"/>
              </a:rPr>
              <a:t>Liberal Arts Experience</a:t>
            </a:r>
            <a:endParaRPr lang="en-US" altLang="en-US" sz="5400" dirty="0">
              <a:latin typeface="Century" panose="02040604050505020304" pitchFamily="18" charset="0"/>
            </a:endParaRPr>
          </a:p>
        </p:txBody>
      </p:sp>
      <p:sp>
        <p:nvSpPr>
          <p:cNvPr id="2" name="Rectangle 1">
            <a:extLst>
              <a:ext uri="{FF2B5EF4-FFF2-40B4-BE49-F238E27FC236}">
                <a16:creationId xmlns:a16="http://schemas.microsoft.com/office/drawing/2014/main" id="{5685E0BE-7AA9-4F2C-B716-2E94C8ABBEAB}"/>
              </a:ext>
            </a:extLst>
          </p:cNvPr>
          <p:cNvSpPr/>
          <p:nvPr/>
        </p:nvSpPr>
        <p:spPr>
          <a:xfrm>
            <a:off x="977898" y="1966853"/>
            <a:ext cx="11049000" cy="584775"/>
          </a:xfrm>
          <a:prstGeom prst="rect">
            <a:avLst/>
          </a:prstGeom>
        </p:spPr>
        <p:txBody>
          <a:bodyPr wrap="square">
            <a:spAutoFit/>
          </a:bodyPr>
          <a:lstStyle/>
          <a:p>
            <a:pPr indent="-457200" algn="l"/>
            <a:r>
              <a:rPr lang="en-US" sz="3200" dirty="0">
                <a:latin typeface="Century" panose="02040604050505020304" pitchFamily="18" charset="0"/>
              </a:rPr>
              <a:t> </a:t>
            </a:r>
          </a:p>
        </p:txBody>
      </p:sp>
      <p:sp>
        <p:nvSpPr>
          <p:cNvPr id="4" name="Rectangle 3">
            <a:extLst>
              <a:ext uri="{FF2B5EF4-FFF2-40B4-BE49-F238E27FC236}">
                <a16:creationId xmlns:a16="http://schemas.microsoft.com/office/drawing/2014/main" id="{D9A0103C-BBE8-45B9-8132-67369C51F5C3}"/>
              </a:ext>
            </a:extLst>
          </p:cNvPr>
          <p:cNvSpPr/>
          <p:nvPr/>
        </p:nvSpPr>
        <p:spPr>
          <a:xfrm>
            <a:off x="1358898" y="2890183"/>
            <a:ext cx="10668000" cy="1938992"/>
          </a:xfrm>
          <a:prstGeom prst="rect">
            <a:avLst/>
          </a:prstGeom>
        </p:spPr>
        <p:txBody>
          <a:bodyPr wrap="square">
            <a:spAutoFit/>
          </a:bodyPr>
          <a:lstStyle/>
          <a:p>
            <a:pPr algn="l"/>
            <a:endParaRPr lang="en-US" sz="2400" dirty="0">
              <a:latin typeface="Century" panose="02040604050505020304" pitchFamily="18" charset="0"/>
            </a:endParaRPr>
          </a:p>
          <a:p>
            <a:pPr algn="l"/>
            <a:endParaRPr lang="en-US" sz="2400" dirty="0">
              <a:latin typeface="Century" panose="02040604050505020304" pitchFamily="18" charset="0"/>
            </a:endParaRPr>
          </a:p>
          <a:p>
            <a:pPr algn="l"/>
            <a:endParaRPr lang="en-US" sz="2400" dirty="0">
              <a:latin typeface="Century" panose="02040604050505020304" pitchFamily="18" charset="0"/>
            </a:endParaRPr>
          </a:p>
          <a:p>
            <a:pPr algn="l"/>
            <a:endParaRPr lang="en-US" sz="2400" dirty="0">
              <a:latin typeface="Century" panose="02040604050505020304" pitchFamily="18" charset="0"/>
            </a:endParaRPr>
          </a:p>
          <a:p>
            <a:pPr algn="l"/>
            <a:endParaRPr lang="en-US" sz="2400" dirty="0">
              <a:latin typeface="Century" panose="02040604050505020304" pitchFamily="18" charset="0"/>
            </a:endParaRPr>
          </a:p>
        </p:txBody>
      </p:sp>
      <p:sp>
        <p:nvSpPr>
          <p:cNvPr id="7" name="Rectangle 1">
            <a:extLst>
              <a:ext uri="{FF2B5EF4-FFF2-40B4-BE49-F238E27FC236}">
                <a16:creationId xmlns:a16="http://schemas.microsoft.com/office/drawing/2014/main" id="{6B645C74-3D79-4257-9619-244BDB8A1FC2}"/>
              </a:ext>
            </a:extLst>
          </p:cNvPr>
          <p:cNvSpPr>
            <a:spLocks noChangeArrowheads="1"/>
          </p:cNvSpPr>
          <p:nvPr/>
        </p:nvSpPr>
        <p:spPr bwMode="auto">
          <a:xfrm>
            <a:off x="0" y="0"/>
            <a:ext cx="13004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a:extLst>
              <a:ext uri="{FF2B5EF4-FFF2-40B4-BE49-F238E27FC236}">
                <a16:creationId xmlns:a16="http://schemas.microsoft.com/office/drawing/2014/main" id="{DB288475-3A84-4E17-92EF-579CBF3D1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6150" y="3299253"/>
            <a:ext cx="5380750" cy="5380750"/>
          </a:xfrm>
          <a:prstGeom prst="rect">
            <a:avLst/>
          </a:prstGeom>
          <a:ln>
            <a:solidFill>
              <a:schemeClr val="tx1"/>
            </a:solidFill>
          </a:ln>
        </p:spPr>
      </p:pic>
      <p:pic>
        <p:nvPicPr>
          <p:cNvPr id="11" name="Picture 10">
            <a:extLst>
              <a:ext uri="{FF2B5EF4-FFF2-40B4-BE49-F238E27FC236}">
                <a16:creationId xmlns:a16="http://schemas.microsoft.com/office/drawing/2014/main" id="{C470DFF5-840B-4AD8-BE54-F3A517797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902" y="3299253"/>
            <a:ext cx="5372098" cy="5388696"/>
          </a:xfrm>
          <a:prstGeom prst="rect">
            <a:avLst/>
          </a:prstGeom>
          <a:noFill/>
          <a:ln>
            <a:solidFill>
              <a:schemeClr val="tx1"/>
            </a:solidFill>
          </a:ln>
        </p:spPr>
      </p:pic>
    </p:spTree>
    <p:extLst>
      <p:ext uri="{BB962C8B-B14F-4D97-AF65-F5344CB8AC3E}">
        <p14:creationId xmlns:p14="http://schemas.microsoft.com/office/powerpoint/2010/main" val="3772068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3AA23E-5F0D-4868-ADDB-5B5FF9FE51BF}"/>
              </a:ext>
            </a:extLst>
          </p:cNvPr>
          <p:cNvSpPr/>
          <p:nvPr/>
        </p:nvSpPr>
        <p:spPr>
          <a:xfrm>
            <a:off x="3620839" y="1319346"/>
            <a:ext cx="5763117" cy="923330"/>
          </a:xfrm>
          <a:prstGeom prst="rect">
            <a:avLst/>
          </a:prstGeom>
        </p:spPr>
        <p:txBody>
          <a:bodyPr wrap="none">
            <a:spAutoFit/>
          </a:bodyPr>
          <a:lstStyle/>
          <a:p>
            <a:pPr eaLnBrk="1"/>
            <a:r>
              <a:rPr lang="en-US" altLang="en-US" sz="5400" dirty="0">
                <a:latin typeface="Century" panose="02040604050505020304" pitchFamily="18" charset="0"/>
                <a:cs typeface="Courier New" panose="02070309020205020404" pitchFamily="49" charset="0"/>
                <a:sym typeface="Courier New" panose="02070309020205020404" pitchFamily="49" charset="0"/>
              </a:rPr>
              <a:t>Dall-E 3 Prompts</a:t>
            </a:r>
            <a:endParaRPr lang="en-US" altLang="en-US" sz="5400" dirty="0">
              <a:latin typeface="Century" panose="02040604050505020304" pitchFamily="18" charset="0"/>
            </a:endParaRPr>
          </a:p>
        </p:txBody>
      </p:sp>
      <p:sp>
        <p:nvSpPr>
          <p:cNvPr id="2" name="Rectangle 1">
            <a:extLst>
              <a:ext uri="{FF2B5EF4-FFF2-40B4-BE49-F238E27FC236}">
                <a16:creationId xmlns:a16="http://schemas.microsoft.com/office/drawing/2014/main" id="{5685E0BE-7AA9-4F2C-B716-2E94C8ABBEAB}"/>
              </a:ext>
            </a:extLst>
          </p:cNvPr>
          <p:cNvSpPr/>
          <p:nvPr/>
        </p:nvSpPr>
        <p:spPr>
          <a:xfrm>
            <a:off x="977898" y="1966853"/>
            <a:ext cx="11049000" cy="584775"/>
          </a:xfrm>
          <a:prstGeom prst="rect">
            <a:avLst/>
          </a:prstGeom>
        </p:spPr>
        <p:txBody>
          <a:bodyPr wrap="square">
            <a:spAutoFit/>
          </a:bodyPr>
          <a:lstStyle/>
          <a:p>
            <a:pPr indent="-457200" algn="l"/>
            <a:r>
              <a:rPr lang="en-US" sz="3200" dirty="0">
                <a:latin typeface="Century" panose="02040604050505020304" pitchFamily="18" charset="0"/>
              </a:rPr>
              <a:t> </a:t>
            </a:r>
          </a:p>
        </p:txBody>
      </p:sp>
      <p:sp>
        <p:nvSpPr>
          <p:cNvPr id="4" name="Rectangle 3">
            <a:extLst>
              <a:ext uri="{FF2B5EF4-FFF2-40B4-BE49-F238E27FC236}">
                <a16:creationId xmlns:a16="http://schemas.microsoft.com/office/drawing/2014/main" id="{D9A0103C-BBE8-45B9-8132-67369C51F5C3}"/>
              </a:ext>
            </a:extLst>
          </p:cNvPr>
          <p:cNvSpPr/>
          <p:nvPr/>
        </p:nvSpPr>
        <p:spPr>
          <a:xfrm>
            <a:off x="1358898" y="2890183"/>
            <a:ext cx="10668000" cy="2308324"/>
          </a:xfrm>
          <a:prstGeom prst="rect">
            <a:avLst/>
          </a:prstGeom>
        </p:spPr>
        <p:txBody>
          <a:bodyPr wrap="square">
            <a:spAutoFit/>
          </a:bodyPr>
          <a:lstStyle/>
          <a:p>
            <a:pPr algn="l"/>
            <a:r>
              <a:rPr lang="en-US" sz="2400" dirty="0">
                <a:latin typeface="Century" panose="02040604050505020304" pitchFamily="18" charset="0"/>
              </a:rPr>
              <a:t>“</a:t>
            </a:r>
            <a:r>
              <a:rPr lang="en-US" sz="2400" dirty="0" err="1">
                <a:latin typeface="Century" panose="02040604050505020304" pitchFamily="18" charset="0"/>
              </a:rPr>
              <a:t>plato</a:t>
            </a:r>
            <a:r>
              <a:rPr lang="en-US" sz="2400" dirty="0">
                <a:latin typeface="Century" panose="02040604050505020304" pitchFamily="18" charset="0"/>
              </a:rPr>
              <a:t> and </a:t>
            </a:r>
            <a:r>
              <a:rPr lang="en-US" sz="2400" dirty="0" err="1">
                <a:latin typeface="Century" panose="02040604050505020304" pitchFamily="18" charset="0"/>
              </a:rPr>
              <a:t>aristotle</a:t>
            </a:r>
            <a:r>
              <a:rPr lang="en-US" sz="2400" dirty="0">
                <a:latin typeface="Century" panose="02040604050505020304" pitchFamily="18" charset="0"/>
              </a:rPr>
              <a:t> in </a:t>
            </a:r>
            <a:r>
              <a:rPr lang="en-US" sz="2400" dirty="0" err="1">
                <a:latin typeface="Century" panose="02040604050505020304" pitchFamily="18" charset="0"/>
              </a:rPr>
              <a:t>raphael’s</a:t>
            </a:r>
            <a:r>
              <a:rPr lang="en-US" sz="2400" dirty="0">
                <a:latin typeface="Century" panose="02040604050505020304" pitchFamily="18" charset="0"/>
              </a:rPr>
              <a:t> school of </a:t>
            </a:r>
            <a:r>
              <a:rPr lang="en-US" sz="2400" dirty="0" err="1">
                <a:latin typeface="Century" panose="02040604050505020304" pitchFamily="18" charset="0"/>
              </a:rPr>
              <a:t>athens</a:t>
            </a:r>
            <a:r>
              <a:rPr lang="en-US" sz="2400" dirty="0">
                <a:latin typeface="Century" panose="02040604050505020304" pitchFamily="18" charset="0"/>
              </a:rPr>
              <a:t>, but in anime style” on 30 May 2024.</a:t>
            </a:r>
          </a:p>
          <a:p>
            <a:pPr algn="l"/>
            <a:endParaRPr lang="en-US" sz="2400" dirty="0">
              <a:latin typeface="Century" panose="02040604050505020304" pitchFamily="18" charset="0"/>
            </a:endParaRPr>
          </a:p>
          <a:p>
            <a:pPr algn="l"/>
            <a:r>
              <a:rPr lang="en-US" sz="2400" dirty="0">
                <a:latin typeface="Century" panose="02040604050505020304" pitchFamily="18" charset="0"/>
              </a:rPr>
              <a:t>“create an image of a college professor and a college student a book between them. The professor is asking a question. They are both grizzly bears” on 27 June 2024.</a:t>
            </a:r>
          </a:p>
        </p:txBody>
      </p:sp>
    </p:spTree>
    <p:extLst>
      <p:ext uri="{BB962C8B-B14F-4D97-AF65-F5344CB8AC3E}">
        <p14:creationId xmlns:p14="http://schemas.microsoft.com/office/powerpoint/2010/main" val="14965080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Papyrus"/>
        <a:ea typeface="Papyrus"/>
        <a:cs typeface="Papyrus"/>
      </a:majorFont>
      <a:minorFont>
        <a:latin typeface="Papyrus"/>
        <a:ea typeface="Papyrus"/>
        <a:cs typeface="Papyru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2F1A14"/>
          </a:solidFill>
          <a:prstDash val="solid"/>
          <a:miter lim="0"/>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2F1A14"/>
            </a:solidFill>
            <a:effectLst/>
            <a:latin typeface="Papyrus" pitchFamily="66" charset="0"/>
            <a:ea typeface="Papyrus" pitchFamily="66" charset="0"/>
            <a:cs typeface="Papyrus" pitchFamily="66" charset="0"/>
            <a:sym typeface="Papyrus" pitchFamily="66"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2F1A14"/>
          </a:solidFill>
          <a:prstDash val="solid"/>
          <a:miter lim="0"/>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2F1A14"/>
            </a:solidFill>
            <a:effectLst/>
            <a:latin typeface="Papyrus" pitchFamily="66" charset="0"/>
            <a:ea typeface="Papyrus" pitchFamily="66" charset="0"/>
            <a:cs typeface="Papyrus" pitchFamily="66" charset="0"/>
            <a:sym typeface="Papyrus" pitchFamily="66" charset="0"/>
          </a:defRPr>
        </a:defPPr>
      </a:lst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14921</TotalTime>
  <Words>534</Words>
  <Application>Microsoft Office PowerPoint</Application>
  <PresentationFormat>Custom</PresentationFormat>
  <Paragraphs>53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On “Personal Transformation”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Wesley</dc:creator>
  <cp:lastModifiedBy>Beal, Wesley</cp:lastModifiedBy>
  <cp:revision>106</cp:revision>
  <dcterms:modified xsi:type="dcterms:W3CDTF">2024-11-08T15:03:26Z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3c9f532-f68c-4710-a80c-2dea02e48496_Enabled">
    <vt:lpwstr>true</vt:lpwstr>
  </property>
  <property fmtid="{D5CDD505-2E9C-101B-9397-08002B2CF9AE}" pid="3" name="MSIP_Label_43c9f532-f68c-4710-a80c-2dea02e48496_SetDate">
    <vt:lpwstr>2024-11-08T15:03:26Z</vt:lpwstr>
  </property>
  <property fmtid="{D5CDD505-2E9C-101B-9397-08002B2CF9AE}" pid="4" name="MSIP_Label_43c9f532-f68c-4710-a80c-2dea02e48496_Method">
    <vt:lpwstr>Standard</vt:lpwstr>
  </property>
  <property fmtid="{D5CDD505-2E9C-101B-9397-08002B2CF9AE}" pid="5" name="MSIP_Label_43c9f532-f68c-4710-a80c-2dea02e48496_Name">
    <vt:lpwstr>Restricted Label</vt:lpwstr>
  </property>
  <property fmtid="{D5CDD505-2E9C-101B-9397-08002B2CF9AE}" pid="6" name="MSIP_Label_43c9f532-f68c-4710-a80c-2dea02e48496_SiteId">
    <vt:lpwstr>23706653-cd57-4504-9a59-0960251db4b0</vt:lpwstr>
  </property>
  <property fmtid="{D5CDD505-2E9C-101B-9397-08002B2CF9AE}" pid="7" name="MSIP_Label_43c9f532-f68c-4710-a80c-2dea02e48496_ActionId">
    <vt:lpwstr>a5b1e820-f8b7-4111-9fe5-3079a3966ec2</vt:lpwstr>
  </property>
  <property fmtid="{D5CDD505-2E9C-101B-9397-08002B2CF9AE}" pid="8" name="MSIP_Label_43c9f532-f68c-4710-a80c-2dea02e48496_ContentBits">
    <vt:lpwstr>0</vt:lpwstr>
  </property>
</Properties>
</file>